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3bf49b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3bf49b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35b2bb9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35b2bb9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6595e2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6595e2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bf49b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bf49b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6595e2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6595e2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c43548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6c43548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6595e27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6595e27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6595e27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6595e27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6595e27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6595e27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3bf49b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3bf49b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06c435486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06c435486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6595e27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6595e27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6595e2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56595e2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3bf49ba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53bf49b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still in the process of blending resistance profiles so that the models become more accurate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6595e2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56595e2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35b2bb9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635b2bb9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35b2bb9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35b2bb9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6595e27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56595e27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56595e2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056595e2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53bf49ba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053bf49ba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635b2bb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0635b2bb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35b2bb9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635b2bb9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ABB - leader in electric propulssion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Motor Efficiency Curves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Caterpillar - leader engines and generator sets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Diesel Generator &amp; Conventional Diesel Propulsion Engine/ Operational Specifications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SFC Data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Efficiency Information</a:t>
            </a:r>
            <a:endParaRPr sz="1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ZF (Marine) - Propulsion Drivetrain expert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Transmission inertia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Propeller Resistance Data Profile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Prop RPM - Torque Curves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Mark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56595e2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56595e2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35b2bb9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35b2bb9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6595e2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6595e2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125500" y="748650"/>
            <a:ext cx="8285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SzPts val="100"/>
              <a:buNone/>
              <a:defRPr b="0" i="0" sz="22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98725" y="1199339"/>
            <a:ext cx="70410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>
              <a:spcBef>
                <a:spcPts val="400"/>
              </a:spcBef>
              <a:spcAft>
                <a:spcPts val="0"/>
              </a:spcAft>
              <a:buClr>
                <a:srgbClr val="00468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46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219200" y="1182739"/>
            <a:ext cx="6695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20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219200" y="1807845"/>
            <a:ext cx="66954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1B3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1B36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1B3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1B3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1B3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1224300" y="2320613"/>
            <a:ext cx="6695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001B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1224300" y="3034451"/>
            <a:ext cx="6695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0" i="0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0" name="Google Shape;20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68E"/>
              </a:buClr>
              <a:buSzPts val="2200"/>
              <a:buFont typeface="Helvetica Neue"/>
              <a:buChar char="●"/>
              <a:defRPr sz="2200">
                <a:solidFill>
                  <a:srgbClr val="0046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_blue.jp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55562"/>
            <a:ext cx="914400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E-horiz-4c-rev.png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5925" y="177800"/>
            <a:ext cx="2703512" cy="266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1B36"/>
                </a:solidFill>
                <a:latin typeface="Calibri"/>
                <a:ea typeface="Calibri"/>
                <a:cs typeface="Calibri"/>
                <a:sym typeface="Calibri"/>
              </a:rPr>
              <a:t>Hybrid Tugboat Feasibility Study</a:t>
            </a:r>
            <a:endParaRPr/>
          </a:p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311700" y="2834125"/>
            <a:ext cx="8520600" cy="21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68E"/>
              </a:buClr>
              <a:buSzPts val="20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566 Team 12 Final Presentation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Livshin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mlivshin@umich.edu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Sagar Singhal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sagsngl@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umich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.edu</a:t>
            </a:r>
            <a:endParaRPr i="1" sz="14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Stephen Olson </a:t>
            </a:r>
            <a:r>
              <a:rPr i="1" lang="en" sz="1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olsonsao@</a:t>
            </a:r>
            <a:r>
              <a:rPr lang="en" sz="1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umich</a:t>
            </a:r>
            <a:r>
              <a:rPr i="1" lang="en" sz="1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.edu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Cheng-Chun Chien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jimchien@umich.edu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Overview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15" y="-61475"/>
            <a:ext cx="2155385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0771"/>
            <a:ext cx="9108449" cy="396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Baseline Model - Engine Controller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113"/>
            <a:ext cx="9144003" cy="3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Propeller Controller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756"/>
            <a:ext cx="9144003" cy="362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Model - Overview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827" y="-53550"/>
            <a:ext cx="2813173" cy="1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5949"/>
            <a:ext cx="9144000" cy="296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Model - Controller 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00" y="1227150"/>
            <a:ext cx="4862949" cy="36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Model - Genset Controller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4784"/>
            <a:ext cx="9144000" cy="286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Motor Controller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025" y="1312999"/>
            <a:ext cx="9144003" cy="33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6878"/>
            <a:ext cx="9143998" cy="43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7065150" y="1185500"/>
            <a:ext cx="1558500" cy="8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Legend: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_______ </a:t>
            </a:r>
            <a:r>
              <a:rPr lang="en" sz="1000">
                <a:solidFill>
                  <a:schemeClr val="lt1"/>
                </a:solidFill>
              </a:rPr>
              <a:t>Target RPM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</a:rPr>
              <a:t>_______</a:t>
            </a:r>
            <a:r>
              <a:rPr lang="en" sz="1000">
                <a:solidFill>
                  <a:schemeClr val="lt1"/>
                </a:solidFill>
              </a:rPr>
              <a:t> Actual RPM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8800"/>
            <a:ext cx="9144000" cy="431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2965800" y="740300"/>
            <a:ext cx="32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Fuel Consumption (kg) vs. Time (s)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Model - Overview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450" y="-49200"/>
            <a:ext cx="3157550" cy="15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3750"/>
            <a:ext cx="9143997" cy="34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700" y="1313000"/>
            <a:ext cx="8520600" cy="3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Scope and Initiative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Approach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Configurations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Implemented</a:t>
            </a:r>
            <a:r>
              <a:rPr lang="en"/>
              <a:t> Daily Load Profile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Corporate Collaboration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Conventional vs Hybrid Specific Fuel Consumption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Details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Biggest Challenges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Model - Controller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5" y="1313000"/>
            <a:ext cx="4795401" cy="3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Model - Genset Controller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064"/>
            <a:ext cx="9144003" cy="3522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438" y="1395801"/>
            <a:ext cx="5903129" cy="374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800" y="652300"/>
            <a:ext cx="5556995" cy="44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Challenges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Obtaining accurate model data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Hardware data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Operational data (theoretical vs. actual)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Controller Design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Varying modes and varied systems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34028" t="0"/>
          <a:stretch/>
        </p:blipFill>
        <p:spPr>
          <a:xfrm>
            <a:off x="5734800" y="841325"/>
            <a:ext cx="3308175" cy="22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Model thrust vs. vessel velocity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Validate Assumptions against </a:t>
            </a:r>
            <a:r>
              <a:rPr lang="en" sz="1900"/>
              <a:t>physical data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Real-time values vs Assumed Values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Consider Real-time Transient response effects</a:t>
            </a:r>
            <a:endParaRPr sz="190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175" y="2724729"/>
            <a:ext cx="3574175" cy="22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26" y="678763"/>
            <a:ext cx="6669425" cy="4464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2281150" y="4028150"/>
            <a:ext cx="50325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lt1"/>
                </a:solidFill>
              </a:rPr>
              <a:t>THANK YOU!</a:t>
            </a:r>
            <a:endParaRPr b="1" sz="4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</a:t>
            </a:r>
            <a:r>
              <a:rPr lang="en"/>
              <a:t>RECAP</a:t>
            </a:r>
            <a:endParaRPr/>
          </a:p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Scope and Initiative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1313000"/>
            <a:ext cx="75924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Problem: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Maritime industry produces 5% of all greenhouse emissions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Tightening emissions regulations worldwide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Need: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A pathway towards the paris agreement of 0 emissions by 2050 must pursued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Hybrid TUGS provide an step forward in the path towards reduced emissions</a:t>
            </a:r>
            <a:endParaRPr sz="800"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8675" l="-9919" r="13894" t="0"/>
          <a:stretch/>
        </p:blipFill>
        <p:spPr>
          <a:xfrm>
            <a:off x="6086350" y="2958525"/>
            <a:ext cx="2880027" cy="2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0" y="3995650"/>
            <a:ext cx="3158775" cy="10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Approach</a:t>
            </a:r>
            <a:endParaRPr/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1313000"/>
            <a:ext cx="85206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 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Evaluate benefits of parallel and series hybrid approaches and compare them to a baseline tugboat model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Benefit: 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Industry pathway to hybridization of Maritime vessels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Solution can be added to existing power plants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Competition: 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Solutions proposed by ABB and MAN (yet to be implemented)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Corporate Collaboration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1370050"/>
            <a:ext cx="2745774" cy="1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225" y="2461400"/>
            <a:ext cx="5592450" cy="8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975" y="3109675"/>
            <a:ext cx="1805775" cy="18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06650"/>
            <a:ext cx="85206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					Series						Parallel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250" y="2032725"/>
            <a:ext cx="3138341" cy="15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032723"/>
            <a:ext cx="2900000" cy="167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000" y="2150701"/>
            <a:ext cx="2955021" cy="14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2770800" y="1881000"/>
            <a:ext cx="52500" cy="213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898388" y="1881000"/>
            <a:ext cx="52500" cy="213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740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Daily Load Profile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313000"/>
            <a:ext cx="49353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MarineTraffic: daily operating route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operation time 4 hours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Four Operating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Positioning / Idling: 37%  (89 min)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Transiting  	           : 28%  (67 min)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en">
                <a:solidFill>
                  <a:srgbClr val="FF9900"/>
                </a:solidFill>
              </a:rPr>
              <a:t>Towing		  : 28%  (67 min)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Bollard		  : 7%    (17 min)</a:t>
            </a:r>
            <a:endParaRPr/>
          </a:p>
        </p:txBody>
      </p:sp>
      <p:grpSp>
        <p:nvGrpSpPr>
          <p:cNvPr id="83" name="Google Shape;83;p15"/>
          <p:cNvGrpSpPr/>
          <p:nvPr/>
        </p:nvGrpSpPr>
        <p:grpSpPr>
          <a:xfrm>
            <a:off x="5164964" y="865853"/>
            <a:ext cx="3979046" cy="3996408"/>
            <a:chOff x="5650850" y="1227813"/>
            <a:chExt cx="3493149" cy="3426276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50850" y="1227813"/>
              <a:ext cx="3493149" cy="342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5"/>
            <p:cNvSpPr/>
            <p:nvPr/>
          </p:nvSpPr>
          <p:spPr>
            <a:xfrm>
              <a:off x="6309800" y="1539350"/>
              <a:ext cx="350700" cy="3552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40700" y="3886163"/>
              <a:ext cx="350700" cy="3552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897475" y="3648550"/>
              <a:ext cx="1583750" cy="830425"/>
            </a:xfrm>
            <a:custGeom>
              <a:rect b="b" l="l" r="r" t="t"/>
              <a:pathLst>
                <a:path extrusionOk="0" h="33217" w="63350">
                  <a:moveTo>
                    <a:pt x="63350" y="0"/>
                  </a:moveTo>
                  <a:cubicBezTo>
                    <a:pt x="60538" y="4687"/>
                    <a:pt x="51065" y="22597"/>
                    <a:pt x="46476" y="28123"/>
                  </a:cubicBezTo>
                  <a:cubicBezTo>
                    <a:pt x="41888" y="33649"/>
                    <a:pt x="41789" y="32908"/>
                    <a:pt x="35819" y="33155"/>
                  </a:cubicBezTo>
                  <a:cubicBezTo>
                    <a:pt x="29849" y="33402"/>
                    <a:pt x="16627" y="31527"/>
                    <a:pt x="10657" y="29603"/>
                  </a:cubicBezTo>
                  <a:cubicBezTo>
                    <a:pt x="4687" y="27679"/>
                    <a:pt x="1776" y="22942"/>
                    <a:pt x="0" y="21610"/>
                  </a:cubicBezTo>
                </a:path>
              </a:pathLst>
            </a:cu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88" name="Google Shape;88;p15"/>
            <p:cNvSpPr/>
            <p:nvPr/>
          </p:nvSpPr>
          <p:spPr>
            <a:xfrm>
              <a:off x="6401625" y="1783575"/>
              <a:ext cx="1028850" cy="2183200"/>
            </a:xfrm>
            <a:custGeom>
              <a:rect b="b" l="l" r="r" t="t"/>
              <a:pathLst>
                <a:path extrusionOk="0" h="87328" w="41154">
                  <a:moveTo>
                    <a:pt x="14802" y="87328"/>
                  </a:moveTo>
                  <a:cubicBezTo>
                    <a:pt x="18700" y="80964"/>
                    <a:pt x="34389" y="59453"/>
                    <a:pt x="38188" y="49141"/>
                  </a:cubicBezTo>
                  <a:cubicBezTo>
                    <a:pt x="41987" y="38829"/>
                    <a:pt x="42481" y="33106"/>
                    <a:pt x="37596" y="25458"/>
                  </a:cubicBezTo>
                  <a:cubicBezTo>
                    <a:pt x="32712" y="17811"/>
                    <a:pt x="15147" y="7499"/>
                    <a:pt x="8881" y="3256"/>
                  </a:cubicBezTo>
                  <a:cubicBezTo>
                    <a:pt x="2615" y="-987"/>
                    <a:pt x="1480" y="543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89" name="Google Shape;89;p15"/>
            <p:cNvSpPr/>
            <p:nvPr/>
          </p:nvSpPr>
          <p:spPr>
            <a:xfrm>
              <a:off x="6705050" y="1687375"/>
              <a:ext cx="1605950" cy="2595675"/>
            </a:xfrm>
            <a:custGeom>
              <a:rect b="b" l="l" r="r" t="t"/>
              <a:pathLst>
                <a:path extrusionOk="0" h="103827" w="64238">
                  <a:moveTo>
                    <a:pt x="0" y="0"/>
                  </a:moveTo>
                  <a:cubicBezTo>
                    <a:pt x="6957" y="4144"/>
                    <a:pt x="34537" y="15887"/>
                    <a:pt x="41740" y="24866"/>
                  </a:cubicBezTo>
                  <a:cubicBezTo>
                    <a:pt x="48943" y="33846"/>
                    <a:pt x="45934" y="44157"/>
                    <a:pt x="43220" y="53877"/>
                  </a:cubicBezTo>
                  <a:cubicBezTo>
                    <a:pt x="40507" y="63597"/>
                    <a:pt x="27630" y="76030"/>
                    <a:pt x="25459" y="83184"/>
                  </a:cubicBezTo>
                  <a:cubicBezTo>
                    <a:pt x="23288" y="90338"/>
                    <a:pt x="27630" y="93397"/>
                    <a:pt x="30195" y="96801"/>
                  </a:cubicBezTo>
                  <a:cubicBezTo>
                    <a:pt x="32761" y="100205"/>
                    <a:pt x="36708" y="104844"/>
                    <a:pt x="40852" y="103610"/>
                  </a:cubicBezTo>
                  <a:cubicBezTo>
                    <a:pt x="44996" y="102377"/>
                    <a:pt x="51163" y="93939"/>
                    <a:pt x="55061" y="89400"/>
                  </a:cubicBezTo>
                  <a:cubicBezTo>
                    <a:pt x="58959" y="84861"/>
                    <a:pt x="62709" y="78546"/>
                    <a:pt x="64238" y="76375"/>
                  </a:cubicBezTo>
                </a:path>
              </a:pathLst>
            </a:cu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90" name="Google Shape;90;p15"/>
          <p:cNvSpPr txBox="1"/>
          <p:nvPr/>
        </p:nvSpPr>
        <p:spPr>
          <a:xfrm>
            <a:off x="4406325" y="4804800"/>
            <a:ext cx="47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Positioning </a:t>
            </a:r>
            <a:r>
              <a:rPr b="1" lang="en" sz="1000">
                <a:solidFill>
                  <a:schemeClr val="dk1"/>
                </a:solidFill>
              </a:rPr>
              <a:t>/ </a:t>
            </a:r>
            <a:r>
              <a:rPr b="1" lang="en" sz="1000">
                <a:solidFill>
                  <a:srgbClr val="38761D"/>
                </a:solidFill>
              </a:rPr>
              <a:t>Transit </a:t>
            </a:r>
            <a:r>
              <a:rPr b="1" lang="en" sz="1000">
                <a:solidFill>
                  <a:schemeClr val="dk1"/>
                </a:solidFill>
              </a:rPr>
              <a:t>/ </a:t>
            </a:r>
            <a:r>
              <a:rPr b="1" lang="en" sz="1000">
                <a:solidFill>
                  <a:schemeClr val="dk2"/>
                </a:solidFill>
              </a:rPr>
              <a:t>Idling </a:t>
            </a:r>
            <a:r>
              <a:rPr b="1" lang="en" sz="1000">
                <a:solidFill>
                  <a:schemeClr val="dk1"/>
                </a:solidFill>
              </a:rPr>
              <a:t>/ </a:t>
            </a:r>
            <a:r>
              <a:rPr b="1" lang="en" sz="1000">
                <a:solidFill>
                  <a:srgbClr val="FF9900"/>
                </a:solidFill>
              </a:rPr>
              <a:t>Towing </a:t>
            </a:r>
            <a:r>
              <a:rPr b="1" lang="en" sz="1000">
                <a:solidFill>
                  <a:schemeClr val="dk1"/>
                </a:solidFill>
              </a:rPr>
              <a:t>/ Bollard / </a:t>
            </a:r>
            <a:r>
              <a:rPr b="1" lang="en" sz="1000">
                <a:solidFill>
                  <a:schemeClr val="dk2"/>
                </a:solidFill>
              </a:rPr>
              <a:t>Idling </a:t>
            </a:r>
            <a:r>
              <a:rPr b="1" lang="en" sz="1000">
                <a:solidFill>
                  <a:schemeClr val="dk1"/>
                </a:solidFill>
              </a:rPr>
              <a:t>/ </a:t>
            </a:r>
            <a:r>
              <a:rPr b="1" lang="en" sz="1000">
                <a:solidFill>
                  <a:srgbClr val="38761D"/>
                </a:solidFill>
              </a:rPr>
              <a:t>Transit </a:t>
            </a:r>
            <a:r>
              <a:rPr b="1" lang="en" sz="1000">
                <a:solidFill>
                  <a:schemeClr val="dk1"/>
                </a:solidFill>
              </a:rPr>
              <a:t>/ </a:t>
            </a:r>
            <a:r>
              <a:rPr b="1" lang="en" sz="1000">
                <a:solidFill>
                  <a:schemeClr val="dk2"/>
                </a:solidFill>
              </a:rPr>
              <a:t>Positioning</a:t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5" y="2901075"/>
            <a:ext cx="3851249" cy="21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49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vs Hybrid Specific Fuel Consumption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0" y="1313000"/>
            <a:ext cx="2849100" cy="226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Operational </a:t>
            </a:r>
            <a:r>
              <a:rPr lang="en"/>
              <a:t>Cases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 - Towing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Bollard - Thrust at zero 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 - Transit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950" y="1022975"/>
            <a:ext cx="5098350" cy="41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chigan Engineering - Design 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